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notesMasterIdLst>
    <p:notesMasterId r:id="rId19"/>
  </p:notesMasterIdLst>
  <p:sldIdLst>
    <p:sldId id="256" r:id="rId3"/>
    <p:sldId id="368" r:id="rId4"/>
    <p:sldId id="369" r:id="rId5"/>
    <p:sldId id="371" r:id="rId6"/>
    <p:sldId id="372" r:id="rId7"/>
    <p:sldId id="373" r:id="rId8"/>
    <p:sldId id="377" r:id="rId9"/>
    <p:sldId id="378" r:id="rId10"/>
    <p:sldId id="380" r:id="rId11"/>
    <p:sldId id="381" r:id="rId12"/>
    <p:sldId id="387" r:id="rId13"/>
    <p:sldId id="388" r:id="rId14"/>
    <p:sldId id="382" r:id="rId15"/>
    <p:sldId id="383" r:id="rId16"/>
    <p:sldId id="385" r:id="rId17"/>
    <p:sldId id="3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10-27T10:55:36.6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16820 6246 0,'57'0'281,"28"0"-265,-57 0-16,28 0 16,86 0-16,-114 0 15,29 0-15,27 0 16,-27 0-1,-29 0-15,0 0 16,1 0-16,27 0 16,1 0-16,-29 0 15,29 0-15,-29 0 16,28 0 0,-27 0-16,-1 0 15,28 0-15,-27 0 16,56 0-16,-57 0 15,0 0-15,29 0 16,-1 0 0,1 0-16,-29 0 15,0 0-15,1 0 16,-1 0-16,28 0 16,-27-28-16,27 28 15,-28 0-15,1 0 16,-1 0-16,0 0 0,57 0 15,-28 0-15,-29 0 16,0 0-16,0 0 16,29 0-16,-29 0 15,0 0-15,1 0 16,-1 0-16,29 0 16,27 0-16,-27 0 15,-1 0 1,-27 0-1,27 0-15,1 0 16,-29 0 0,29 0-16,-29 0 15,28 0-15,-27 0 16,-1 0-16,28 0 16,-27 0-16,56 0 15,-29 0-15,-28 0 16,29 0-16,-1 0 15,1 0-15,28-28 16,0 28-16,-1 0 16,-27 0-16,-1 0 15,-27 0-15,56 0 16,-1 0-16,-55 0 16,27 0-16,1 0 0,-1 0 15,1 0-15,-29 0 16,0 0-16,1 0 15,-1 0-15,0 0 16,0 0-16,1 0 16,27 0-1,29 0 1,-57 0-16,57-29 16,-28 29-16,56-28 15,-28 0 1,-57 28-16,28 0 15,57 0-15,-56 0 16,-1 0-16,29 0 0,-56 0 16,27 0-16,-28 0 15,29 0-15,-1 0 16,-27 0-16,-1 0 16,0 0-16,29 0 15,-1 0 1,29-28-1,0-29-15,-57 57 16,85 0-16,-28 0 16,56 0-16,-84 0 15,28 0-15,56 0 0,-84 0 16,-1-28-16,1 28 16,28 0-16,-57 0 15,28 0-15,29-28 16,0 28-16,0 0 15,0 0-15,-1 0 16,1 0-16,0 0 16,-28 0-16,27 0 15,1-29-15,-28 29 16,-1 0-16,1 0 16,-1 0-1,-27 0-15,-1 0 16,28 0-16,29-28 15,-57 28-15,57 0 16,-28 0-16,-29 0 16,29 0-16,-29 0 15,0 0 1,0 0-16,1 0 16,27 0 46,-27 28-62,55-28 16,-55 0-1,-1 0-15,28 0 63,-27 0-48,55 0-15,-27 0 16,-29 29 0,1-29-16,-29 28 62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10-27T11:40:52.8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17301 1554 0,'28'-56'203,"57"-1"-203,56 29 16,-56 0-16,0-1 15,56-55-15,-56 55 16,0 1-16,-29 28 16,29-28-16,-28 28 15,-29-28-15,57-1 16,-57 29-16,0-56 15,29-29 1,-29 85-16,57-28 16,-85-1-16,28 1 15,0 28 17,1-28 14,-1 28-14,-28 28 15,0 0-47,-28-28 46,-1 0 17</inkml:trace>
  <inkml:trace contextRef="#ctx0" brushRef="#br0" timeOffset="1848.5278">17866 1243 0,'28'85'203,"-28"-57"-188,0 1 1,29-29-16,-29 28 0,28 85 16,-28-56-1,28-29 1,1 57-16,-29-57 15,28 0 1,-28 0-16,0 1 16,0-1-1,0 28 1,0-27-16,56-1 16,-56 0-1,0 1-15,29-29 16,-29 28-16,0 28 15,0-27 17</inkml:trace>
  <inkml:trace contextRef="#ctx0" brushRef="#br0" timeOffset="3511.9123">18403 1498 0,'0'28'297,"0"0"-281,0 1-1,0-1 1,0 0 0,0 0-1,0 1 1,0-1-1,0 0 17,0 29-32,0-29 15,0 0 1,0 0-16,0 1 31,29 27-31,-29 1 16,0-29-16,28-28 31,-28 28-15,28-28-1,-28 29 63,0-1-62,0 0 47,-113-282 46</inkml:trace>
  <inkml:trace contextRef="#ctx0" brushRef="#br0" timeOffset="7127.2534">18827 1498 0,'0'28'219,"0"0"-219,0 1 31,0-1-31,0 0 0,0 29 16,0-29-16,0 0 31,0 0-31,0 1 16,0-1 15,0 0-15,0 0 15,0 1-15,0-1-1,0 0 157,0 1-125,0-1 94,0 0-110,29-56 344,-1 0-344,-28-1 0,0-27-15,0-1 15,0-56-15,0 28-1,0 29-15,0 28 16,0-114 0,0 114-1,0-29 1,0 1 0,0 28-1,0-1 32,0 1 16,0 0-17,0 56 17,0 0-47,28 29 15,-28-29-16,28 0-15,-28 29 16,0-29-16,29-28 16,-29 29-16,28-1 15,0 28 1,1-56 0,-29 29-16,0-1 15,28-28 1,0 0 15,-28 28-15,28-28 31,1 0-1,-1-28 17,28-29-47,-27-56-1,-1 85 16,0-57-31,-28 29 16,28-1 0,1 1 15,-1 27-31,0-27 47,1 28 0,-1-1-47,0 29 62,-28 29 1,0-1-63,28 28 15,-28-27-15,0-1 16,0 28-16,0 29 0,0-57 16,0 29-1,0 28 1,0-29-1,29 1-15,-29-29 16,0 0 0,0 1-16,0-1 15,0 0-15,0 0 32,28 1-17,-28-1-15,0 0 31,0 0-31,0 1 16,0-1 15,0 0-15,-57-113 78,29 85-79</inkml:trace>
  <inkml:trace contextRef="#ctx0" brushRef="#br0" timeOffset="9803.5645">19930 1102 0,'0'28'297,"0"1"-281,0-1 0,0 0-1,0 29-15,0-29 16,0 0-16,0 0 31,0 1-31,28-29 31,-28 28-15,0 29-16,28-57 16,-28 28-1,0 0 1,0 0-16,29 1 62,-29-1-46,28-28 78,-28 56-94,0-27 15,0-1 17,0 0 46,0 0 31,0 1-93,0-1-1,0 0-15,0 0 16,0 1-16,0-1 16,0 0-1,28-28 220,1-28-235,-1 28 0,-28-57 15,28 29 1,0 28-16,1-28 15,27 0 1,-28 28 0,1 0-1,-1 0 1,0 0 0,29 0-1,-57-29 1,28 29-1,0 0 17,1 0-1</inkml:trace>
  <inkml:trace contextRef="#ctx0" brushRef="#br0" timeOffset="11467.0594">20043 1498 0,'28'0'281,"1"0"-265,-1 0 15,0 0 0,0 0 0,1 0 1,-58 28 61,-55-28-77,55 0 0</inkml:trace>
  <inkml:trace contextRef="#ctx0" brushRef="#br0" timeOffset="13515.216">19986 1159 0,'57'0'281,"-29"0"-265,1 0 15,-1 0-31,0 0 16,0-29-1,29 29-15,-57-28 16,28 28 0,0 0-1,1 0 1,-1 0-16,0 0 16,29 0-1,-29 0 1,0 0-1,1 0 1,-1 0 15,0 0-15,-56 0 109,0 0-109</inkml:trace>
  <inkml:trace contextRef="#ctx0" brushRef="#br0" timeOffset="257468.7706">1922 10542 0,'0'29'359,"0"-1"-359,0 0 16,29 57-16,-29-57 15,28 0-15,-28 1 16,0-1-16,28 0 16,-28 0-16,28 57 15,-28-56-15,0-1 16,0 0-16,0 29 16,0-29-16,0 28 0,0 1 15,29-1 1,-29 1-16,0-1 15,0-27-15,0-1 16,0 0 0,0 1-16,0-1 15,0 28 17,28-56 14</inkml:trace>
  <inkml:trace contextRef="#ctx0" brushRef="#br0" timeOffset="259924.0599">1866 10514 0,'56'0'188,"29"0"-173,-57 0-15,29 28 0,-29-28 16,0 0 31,1 0-32,-1 0-15,0 0 16,1 0 0,-1 0-16,0 0 15,0 0-15,1 0 31,-1 0-31,0 0 16,57 0 0,-57 29-16,29-29 15,-29 28-15,29 0 16,-1-28 0,-28 28 15,1 29-31,-1-57 15,0 28 1,-28 0-16,0 1 16,0-1-16,0 0 15,28 57 1,-28-57-16,0 1 16,0 27-16,0 57 15,-28-28 1,0-29-1,0 29-15,28-28 16,-29 28-16,1 28 16,-28-85-16,27 28 15,29-27-15,-28-1 0,28 0 32,-28-28-17,0 57 1,-57-57-1,0 28-15,28-28 16,1 0-16,28 0 16,-57 0-16,28 0 15,57 28-15,-28-28 16,0 0-16,-1 0 78,29-28-15,0-29-1,0 29 1,0 0-1,29 28-15,-1-28 0,-28-1 0,28 29 15,-28-28-31,0-28-15,0 27 31,0 1-16</inkml:trace>
  <inkml:trace contextRef="#ctx0" brushRef="#br0" timeOffset="262429.6987">3081 13680 0,'-56'-29'297,"28"29"-281,-1 0 0,1 0 15,0 0-16,-1 0 1,-27 0 0,28 0-1,-1 0-15,1 0 16,0 0 31,0 0-16,-29 85-15,29 0-16,0 0 15,-1 0-15,1-57 16,0 57-16,-1-1 16,29-55-16,0-1 15,0 0 1,0 0-16,0 1 15,0-1-15,0 0 16,57 0-16,-57 1 16,28-29-1,1 0-15,-1 0 16,0 0 0,0 0-16,1 0 15,27 0-15,1 0 16,27 0-16,-27 0 15,56 0-15,0-29 0,-85 29 16,29 0-16,-29 0 16,29 0-16,-29 0 15,0 0 1,1 0-16,-1 0 16,28 0-16,-27 0 15,-1 0 1,0 29-16,-28-1 15,28 0 1,1 1-16,-29 27 16,28 1-16,-28-29 15,0 0 1,0 0-16,0 57 16,0-28-16,0-1 15,-28 1-15,-1 28 16,1-85-16,0 84 15,-57-55-15,0-1 16,1 0-16,-1 0 16,-113 1-16,56 27 15,86-56-15,-142 0 16,170 0-16,-57 0 0,57 0 16,-85 0-16,28 0 15,0-28-15,0 0 16,29-1-16,27 29 15,1-28-15,0 28 16,0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83B57-AC4D-4D03-9667-F00AF8DF950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223C0-31B4-4837-95EA-88451C8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F8167-498F-4E68-8465-5832D9624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B334D-BA62-462A-A319-88B028B2B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E3A-2792-41BD-8980-6592918A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504E3-5860-48B5-9885-F9BDA685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2560C-9844-45C0-A111-DF1B4D09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90D5-2A86-4F91-844A-F58613AB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4F4E7-C7C9-43C9-9092-484237A58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273D6-63C3-4FA6-870E-4C249E12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7A8DD-BF7F-40C6-AE27-1CF5EA90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8A348-C4A0-4ED3-9D2B-089510FC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1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51A79-BE44-43DA-B4EE-105B67D4C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9ACA5-2F04-4131-A408-6E4D98A1A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B378-BE8E-4055-891F-EE7B145D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B0E0-7C1C-400D-A7C1-5F8D5014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AA5D2-DDC4-4FB2-A810-218C59FB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5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6D102F-F220-4E57-BDD6-CCEBB93D58AF}"/>
              </a:ext>
            </a:extLst>
          </p:cNvPr>
          <p:cNvGrpSpPr/>
          <p:nvPr userDrawn="1"/>
        </p:nvGrpSpPr>
        <p:grpSpPr>
          <a:xfrm>
            <a:off x="12558029" y="1"/>
            <a:ext cx="1644047" cy="1816099"/>
            <a:chOff x="9433981" y="1"/>
            <a:chExt cx="1644047" cy="1816099"/>
          </a:xfrm>
        </p:grpSpPr>
        <p:sp>
          <p:nvSpPr>
            <p:cNvPr id="13" name="Rectangle: Folded Corner 12">
              <a:extLst>
                <a:ext uri="{FF2B5EF4-FFF2-40B4-BE49-F238E27FC236}">
                  <a16:creationId xmlns:a16="http://schemas.microsoft.com/office/drawing/2014/main" id="{8C7E1A5C-1B15-4E0A-8682-D203C7DE6B6B}"/>
                </a:ext>
              </a:extLst>
            </p:cNvPr>
            <p:cNvSpPr/>
            <p:nvPr userDrawn="1"/>
          </p:nvSpPr>
          <p:spPr>
            <a:xfrm>
              <a:off x="9433981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 dirty="0">
                  <a:solidFill>
                    <a:schemeClr val="accent2">
                      <a:lumMod val="50000"/>
                    </a:schemeClr>
                  </a:solidFill>
                </a:rPr>
                <a:t>(*Only available to Microsoft 365 subscribers)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830CBBC-4DBF-48F3-A80A-5B9A523158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1" b="5479"/>
            <a:stretch/>
          </p:blipFill>
          <p:spPr>
            <a:xfrm>
              <a:off x="10677978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07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90FBD-8BFA-4B84-953C-0640B2CC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24805-7669-45D4-8004-9309EBA1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9B4EA-0E9E-48D2-9440-7A40EC0E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ECD8A-9BF3-4BB1-8774-D4BA0F47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34004-7F3E-4D38-80E2-E65D643A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8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EBA6-F134-4735-9D10-314FE339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77C42-16F0-43EF-A0AA-026B58868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425A-A399-494A-BB57-1BF6B45B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E3DFE-E825-46A3-B68C-92930C32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64572-E79B-4E53-904D-A3E493F6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AB28-D453-4124-91A5-CFF62849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C6141-938E-4468-990B-87E5B2333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2529D-69F9-48E3-887F-D836E03CB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FDDCF-FE4E-4694-97C4-B0844331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F0D08-EFEB-4C98-A3B4-7D9677CD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C1F18-C4C0-4AD0-A09F-0D7ABC15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3871-EF8C-4D67-8C6C-35C96BC5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BBAC0-F926-4D3A-8E5D-0CF7763ED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B8BC6-ED1D-4B2D-A1A4-7D5CA9AED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12889-78D0-4614-A9CC-497D25EB1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2EB3F-1B0A-4C79-BE04-23B143FF8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2ECBB-B57E-40E2-8177-0DEBF5A9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D3657-1E72-46FC-95DC-9DF12DEF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7BF4C-FC7F-46A7-9F01-B438166F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F84C-4ACF-4982-881B-FCC402B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5AA87-AE44-4C05-878D-DD9EBDF9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B6375-0447-49D7-A840-AE02332E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0DB69-2B10-4229-A4FE-DFEF4A26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D4C736-9ED1-40E4-A0D5-6C22A104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91B25E-3E29-4421-B6A3-5B0DE707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A20B2-40EB-4C1D-9126-3DAF2783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243A-9823-47F4-9926-15D90469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7B740-F945-4D35-8107-D2AC750D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01C86-3309-4597-AEBB-B445703CB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3758-F425-416B-99B3-4450F523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A5A6C-520E-43A4-9A80-90BA53F1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EC946-9C5C-400B-8FC3-1F40A9AC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E0B7-8DB8-4A8B-B96B-54D9D11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CC827C-BAD5-4CE5-95E7-272D8D797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FC976-5C08-4D36-B35F-EF5D1EFF4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FBA8-5A28-47A3-AA84-12BFE021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7C03C-EBC9-4992-9592-7C9EC3F3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5CA72-4FAB-43E1-A03F-90C6EC94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9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62C00-8537-44D8-85D2-38DB5877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A197D-FBFD-4704-BD5C-DD6823B87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D65A2-4B43-4956-9E4B-43449EE29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76C9-0A38-4FA7-97EA-51FA82F423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6D27-D154-472B-B3FE-D006740C0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11D9F-F69D-47BE-9119-AD3DFA9C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6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12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7" name="Rectangle 55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E610A-D91E-430C-BC96-332660AC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Chapter 9</a:t>
            </a:r>
          </a:p>
          <a:p>
            <a:pPr algn="l"/>
            <a:r>
              <a:rPr lang="en-US" altLang="en-US" dirty="0"/>
              <a:t>Business Research Methods - William G. Zikmund</a:t>
            </a:r>
            <a:endParaRPr lang="en-US" dirty="0"/>
          </a:p>
        </p:txBody>
      </p:sp>
      <p:sp>
        <p:nvSpPr>
          <p:cNvPr id="248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reate a Customer Experience Survey [Examples, Templates]">
            <a:extLst>
              <a:ext uri="{FF2B5EF4-FFF2-40B4-BE49-F238E27FC236}">
                <a16:creationId xmlns:a16="http://schemas.microsoft.com/office/drawing/2014/main" id="{DBFA6DCF-6C23-46E3-A74E-DFA2DA193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454" y="109538"/>
            <a:ext cx="6370496" cy="440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39412A-AAD9-483D-9C01-C86D0D02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Survey Research: An Overview </a:t>
            </a:r>
          </a:p>
        </p:txBody>
      </p:sp>
    </p:spTree>
    <p:extLst>
      <p:ext uri="{BB962C8B-B14F-4D97-AF65-F5344CB8AC3E}">
        <p14:creationId xmlns:p14="http://schemas.microsoft.com/office/powerpoint/2010/main" val="17061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4EE9-1CB2-4C92-B266-46420E53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35" y="228029"/>
            <a:ext cx="10515600" cy="1325563"/>
          </a:xfrm>
        </p:spPr>
        <p:txBody>
          <a:bodyPr/>
          <a:lstStyle/>
          <a:p>
            <a:r>
              <a:rPr lang="en-US" dirty="0" err="1"/>
              <a:t>Questionaire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0484A9-91E0-488A-97C8-3CF72BC39500}"/>
              </a:ext>
            </a:extLst>
          </p:cNvPr>
          <p:cNvSpPr/>
          <p:nvPr/>
        </p:nvSpPr>
        <p:spPr>
          <a:xfrm>
            <a:off x="829322" y="2070312"/>
            <a:ext cx="10116845" cy="529200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B6C8E7-D6F5-4DF6-8231-2B6AC5B7B828}"/>
              </a:ext>
            </a:extLst>
          </p:cNvPr>
          <p:cNvSpPr/>
          <p:nvPr/>
        </p:nvSpPr>
        <p:spPr>
          <a:xfrm>
            <a:off x="1310958" y="1760352"/>
            <a:ext cx="9632728" cy="619920"/>
          </a:xfrm>
          <a:custGeom>
            <a:avLst/>
            <a:gdLst>
              <a:gd name="connsiteX0" fmla="*/ 0 w 9632728"/>
              <a:gd name="connsiteY0" fmla="*/ 103322 h 619920"/>
              <a:gd name="connsiteX1" fmla="*/ 103322 w 9632728"/>
              <a:gd name="connsiteY1" fmla="*/ 0 h 619920"/>
              <a:gd name="connsiteX2" fmla="*/ 9529406 w 9632728"/>
              <a:gd name="connsiteY2" fmla="*/ 0 h 619920"/>
              <a:gd name="connsiteX3" fmla="*/ 9632728 w 9632728"/>
              <a:gd name="connsiteY3" fmla="*/ 103322 h 619920"/>
              <a:gd name="connsiteX4" fmla="*/ 9632728 w 9632728"/>
              <a:gd name="connsiteY4" fmla="*/ 516598 h 619920"/>
              <a:gd name="connsiteX5" fmla="*/ 9529406 w 9632728"/>
              <a:gd name="connsiteY5" fmla="*/ 619920 h 619920"/>
              <a:gd name="connsiteX6" fmla="*/ 103322 w 9632728"/>
              <a:gd name="connsiteY6" fmla="*/ 619920 h 619920"/>
              <a:gd name="connsiteX7" fmla="*/ 0 w 9632728"/>
              <a:gd name="connsiteY7" fmla="*/ 516598 h 619920"/>
              <a:gd name="connsiteX8" fmla="*/ 0 w 9632728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32728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9529406" y="0"/>
                </a:lnTo>
                <a:cubicBezTo>
                  <a:pt x="9586469" y="0"/>
                  <a:pt x="9632728" y="46259"/>
                  <a:pt x="9632728" y="103322"/>
                </a:cubicBezTo>
                <a:lnTo>
                  <a:pt x="9632728" y="516598"/>
                </a:lnTo>
                <a:cubicBezTo>
                  <a:pt x="9632728" y="573661"/>
                  <a:pt x="9586469" y="619920"/>
                  <a:pt x="9529406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937" tIns="30262" rIns="297937" bIns="30262" numCol="1" spcCol="1270" anchor="ctr" anchorCtr="0">
            <a:noAutofit/>
          </a:bodyPr>
          <a:lstStyle/>
          <a:p>
            <a:pPr marL="0" lvl="0" indent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b="1" kern="1200" dirty="0"/>
              <a:t>STRUCTURED / UNSTRUCTURED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60C8F5-CA5D-4082-85CF-449B87F1481A}"/>
              </a:ext>
            </a:extLst>
          </p:cNvPr>
          <p:cNvSpPr/>
          <p:nvPr/>
        </p:nvSpPr>
        <p:spPr>
          <a:xfrm>
            <a:off x="829322" y="3022872"/>
            <a:ext cx="10116845" cy="529200"/>
          </a:xfrm>
          <a:prstGeom prst="rect">
            <a:avLst/>
          </a:prstGeom>
        </p:spPr>
        <p:style>
          <a:lnRef idx="2">
            <a:schemeClr val="accent3">
              <a:hueOff val="-712195"/>
              <a:satOff val="-33333"/>
              <a:lumOff val="104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7D9A78-A7A9-4CE2-9F99-94D6D8F400F5}"/>
              </a:ext>
            </a:extLst>
          </p:cNvPr>
          <p:cNvSpPr/>
          <p:nvPr/>
        </p:nvSpPr>
        <p:spPr>
          <a:xfrm>
            <a:off x="1310958" y="2712912"/>
            <a:ext cx="9632728" cy="619920"/>
          </a:xfrm>
          <a:custGeom>
            <a:avLst/>
            <a:gdLst>
              <a:gd name="connsiteX0" fmla="*/ 0 w 9632728"/>
              <a:gd name="connsiteY0" fmla="*/ 103322 h 619920"/>
              <a:gd name="connsiteX1" fmla="*/ 103322 w 9632728"/>
              <a:gd name="connsiteY1" fmla="*/ 0 h 619920"/>
              <a:gd name="connsiteX2" fmla="*/ 9529406 w 9632728"/>
              <a:gd name="connsiteY2" fmla="*/ 0 h 619920"/>
              <a:gd name="connsiteX3" fmla="*/ 9632728 w 9632728"/>
              <a:gd name="connsiteY3" fmla="*/ 103322 h 619920"/>
              <a:gd name="connsiteX4" fmla="*/ 9632728 w 9632728"/>
              <a:gd name="connsiteY4" fmla="*/ 516598 h 619920"/>
              <a:gd name="connsiteX5" fmla="*/ 9529406 w 9632728"/>
              <a:gd name="connsiteY5" fmla="*/ 619920 h 619920"/>
              <a:gd name="connsiteX6" fmla="*/ 103322 w 9632728"/>
              <a:gd name="connsiteY6" fmla="*/ 619920 h 619920"/>
              <a:gd name="connsiteX7" fmla="*/ 0 w 9632728"/>
              <a:gd name="connsiteY7" fmla="*/ 516598 h 619920"/>
              <a:gd name="connsiteX8" fmla="*/ 0 w 9632728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32728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9529406" y="0"/>
                </a:lnTo>
                <a:cubicBezTo>
                  <a:pt x="9586469" y="0"/>
                  <a:pt x="9632728" y="46259"/>
                  <a:pt x="9632728" y="103322"/>
                </a:cubicBezTo>
                <a:lnTo>
                  <a:pt x="9632728" y="516598"/>
                </a:lnTo>
                <a:cubicBezTo>
                  <a:pt x="9632728" y="573661"/>
                  <a:pt x="9586469" y="619920"/>
                  <a:pt x="9529406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712195"/>
              <a:satOff val="-33333"/>
              <a:lumOff val="1046"/>
              <a:alphaOff val="0"/>
            </a:schemeClr>
          </a:fillRef>
          <a:effectRef idx="0">
            <a:schemeClr val="accent3">
              <a:hueOff val="-712195"/>
              <a:satOff val="-33333"/>
              <a:lumOff val="104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937" tIns="30262" rIns="297937" bIns="30262" numCol="1" spcCol="1270" anchor="ctr" anchorCtr="0">
            <a:noAutofit/>
          </a:bodyPr>
          <a:lstStyle/>
          <a:p>
            <a:pPr marL="0" lvl="0" indent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b="1" kern="1200" dirty="0"/>
              <a:t>DISGUISED / UNDISGUISED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CFC14F-4282-4165-854C-ED196D699AF7}"/>
              </a:ext>
            </a:extLst>
          </p:cNvPr>
          <p:cNvSpPr/>
          <p:nvPr/>
        </p:nvSpPr>
        <p:spPr>
          <a:xfrm>
            <a:off x="829322" y="3975433"/>
            <a:ext cx="10116845" cy="529200"/>
          </a:xfrm>
          <a:prstGeom prst="rect">
            <a:avLst/>
          </a:prstGeom>
        </p:spPr>
        <p:style>
          <a:lnRef idx="2">
            <a:schemeClr val="accent3">
              <a:hueOff val="-1424389"/>
              <a:satOff val="-66667"/>
              <a:lumOff val="209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511CF52-AFC4-4045-8735-F499E3A3688F}"/>
              </a:ext>
            </a:extLst>
          </p:cNvPr>
          <p:cNvSpPr/>
          <p:nvPr/>
        </p:nvSpPr>
        <p:spPr>
          <a:xfrm>
            <a:off x="1335164" y="3665473"/>
            <a:ext cx="9565304" cy="619920"/>
          </a:xfrm>
          <a:custGeom>
            <a:avLst/>
            <a:gdLst>
              <a:gd name="connsiteX0" fmla="*/ 0 w 9565304"/>
              <a:gd name="connsiteY0" fmla="*/ 103322 h 619920"/>
              <a:gd name="connsiteX1" fmla="*/ 103322 w 9565304"/>
              <a:gd name="connsiteY1" fmla="*/ 0 h 619920"/>
              <a:gd name="connsiteX2" fmla="*/ 9461982 w 9565304"/>
              <a:gd name="connsiteY2" fmla="*/ 0 h 619920"/>
              <a:gd name="connsiteX3" fmla="*/ 9565304 w 9565304"/>
              <a:gd name="connsiteY3" fmla="*/ 103322 h 619920"/>
              <a:gd name="connsiteX4" fmla="*/ 9565304 w 9565304"/>
              <a:gd name="connsiteY4" fmla="*/ 516598 h 619920"/>
              <a:gd name="connsiteX5" fmla="*/ 9461982 w 9565304"/>
              <a:gd name="connsiteY5" fmla="*/ 619920 h 619920"/>
              <a:gd name="connsiteX6" fmla="*/ 103322 w 9565304"/>
              <a:gd name="connsiteY6" fmla="*/ 619920 h 619920"/>
              <a:gd name="connsiteX7" fmla="*/ 0 w 9565304"/>
              <a:gd name="connsiteY7" fmla="*/ 516598 h 619920"/>
              <a:gd name="connsiteX8" fmla="*/ 0 w 9565304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65304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9461982" y="0"/>
                </a:lnTo>
                <a:cubicBezTo>
                  <a:pt x="9519045" y="0"/>
                  <a:pt x="9565304" y="46259"/>
                  <a:pt x="9565304" y="103322"/>
                </a:cubicBezTo>
                <a:lnTo>
                  <a:pt x="9565304" y="516598"/>
                </a:lnTo>
                <a:cubicBezTo>
                  <a:pt x="9565304" y="573661"/>
                  <a:pt x="9519045" y="619920"/>
                  <a:pt x="9461982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1424389"/>
              <a:satOff val="-66667"/>
              <a:lumOff val="2092"/>
              <a:alphaOff val="0"/>
            </a:schemeClr>
          </a:fillRef>
          <a:effectRef idx="0">
            <a:schemeClr val="accent3">
              <a:hueOff val="-1424389"/>
              <a:satOff val="-66667"/>
              <a:lumOff val="20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937" tIns="30262" rIns="297937" bIns="30262" numCol="1" spcCol="1270" anchor="ctr" anchorCtr="0">
            <a:noAutofit/>
          </a:bodyPr>
          <a:lstStyle/>
          <a:p>
            <a:pPr marL="0" lvl="0" indent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b="1" kern="1200" dirty="0"/>
              <a:t>STRUCTURED  - DISGUISED / STRUCTURED - UNISGUISED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5BC9E4-8DA1-4189-B1BD-870247ECA7FD}"/>
              </a:ext>
            </a:extLst>
          </p:cNvPr>
          <p:cNvSpPr/>
          <p:nvPr/>
        </p:nvSpPr>
        <p:spPr>
          <a:xfrm>
            <a:off x="829322" y="4927993"/>
            <a:ext cx="10116845" cy="529200"/>
          </a:xfrm>
          <a:prstGeom prst="rect">
            <a:avLst/>
          </a:prstGeom>
        </p:spPr>
        <p:style>
          <a:lnRef idx="2">
            <a:schemeClr val="accent3">
              <a:hueOff val="-2136584"/>
              <a:satOff val="-100000"/>
              <a:lumOff val="313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8CC88C1-A2B2-474C-B97D-6A0D743C8029}"/>
              </a:ext>
            </a:extLst>
          </p:cNvPr>
          <p:cNvSpPr/>
          <p:nvPr/>
        </p:nvSpPr>
        <p:spPr>
          <a:xfrm>
            <a:off x="1310958" y="4618033"/>
            <a:ext cx="9632728" cy="619920"/>
          </a:xfrm>
          <a:custGeom>
            <a:avLst/>
            <a:gdLst>
              <a:gd name="connsiteX0" fmla="*/ 0 w 9632728"/>
              <a:gd name="connsiteY0" fmla="*/ 103322 h 619920"/>
              <a:gd name="connsiteX1" fmla="*/ 103322 w 9632728"/>
              <a:gd name="connsiteY1" fmla="*/ 0 h 619920"/>
              <a:gd name="connsiteX2" fmla="*/ 9529406 w 9632728"/>
              <a:gd name="connsiteY2" fmla="*/ 0 h 619920"/>
              <a:gd name="connsiteX3" fmla="*/ 9632728 w 9632728"/>
              <a:gd name="connsiteY3" fmla="*/ 103322 h 619920"/>
              <a:gd name="connsiteX4" fmla="*/ 9632728 w 9632728"/>
              <a:gd name="connsiteY4" fmla="*/ 516598 h 619920"/>
              <a:gd name="connsiteX5" fmla="*/ 9529406 w 9632728"/>
              <a:gd name="connsiteY5" fmla="*/ 619920 h 619920"/>
              <a:gd name="connsiteX6" fmla="*/ 103322 w 9632728"/>
              <a:gd name="connsiteY6" fmla="*/ 619920 h 619920"/>
              <a:gd name="connsiteX7" fmla="*/ 0 w 9632728"/>
              <a:gd name="connsiteY7" fmla="*/ 516598 h 619920"/>
              <a:gd name="connsiteX8" fmla="*/ 0 w 9632728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32728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9529406" y="0"/>
                </a:lnTo>
                <a:cubicBezTo>
                  <a:pt x="9586469" y="0"/>
                  <a:pt x="9632728" y="46259"/>
                  <a:pt x="9632728" y="103322"/>
                </a:cubicBezTo>
                <a:lnTo>
                  <a:pt x="9632728" y="516598"/>
                </a:lnTo>
                <a:cubicBezTo>
                  <a:pt x="9632728" y="573661"/>
                  <a:pt x="9586469" y="619920"/>
                  <a:pt x="9529406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2136584"/>
              <a:satOff val="-100000"/>
              <a:lumOff val="3138"/>
              <a:alphaOff val="0"/>
            </a:schemeClr>
          </a:fillRef>
          <a:effectRef idx="0">
            <a:schemeClr val="accent3">
              <a:hueOff val="-2136584"/>
              <a:satOff val="-100000"/>
              <a:lumOff val="313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937" tIns="30262" rIns="297937" bIns="30262" numCol="1" spcCol="1270" anchor="ctr" anchorCtr="0">
            <a:noAutofit/>
          </a:bodyPr>
          <a:lstStyle/>
          <a:p>
            <a:pPr marL="0" lvl="0" indent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b="1" kern="1200" dirty="0"/>
              <a:t>UNSTRUCTURED  - DISGUISED / UNSTRUCTURED - UNISGUISED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F5611D-257A-4867-952D-D0B149D27737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7CBB45-31FA-47B8-A837-3768DEE8F4AC}"/>
              </a:ext>
            </a:extLst>
          </p:cNvPr>
          <p:cNvSpPr/>
          <p:nvPr/>
        </p:nvSpPr>
        <p:spPr>
          <a:xfrm>
            <a:off x="829322" y="2070311"/>
            <a:ext cx="10116845" cy="529200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B280F6B-7D71-436E-B621-2CF875464115}"/>
              </a:ext>
            </a:extLst>
          </p:cNvPr>
          <p:cNvSpPr/>
          <p:nvPr/>
        </p:nvSpPr>
        <p:spPr>
          <a:xfrm>
            <a:off x="1310958" y="1760351"/>
            <a:ext cx="9632728" cy="619920"/>
          </a:xfrm>
          <a:custGeom>
            <a:avLst/>
            <a:gdLst>
              <a:gd name="connsiteX0" fmla="*/ 0 w 9632728"/>
              <a:gd name="connsiteY0" fmla="*/ 103322 h 619920"/>
              <a:gd name="connsiteX1" fmla="*/ 103322 w 9632728"/>
              <a:gd name="connsiteY1" fmla="*/ 0 h 619920"/>
              <a:gd name="connsiteX2" fmla="*/ 9529406 w 9632728"/>
              <a:gd name="connsiteY2" fmla="*/ 0 h 619920"/>
              <a:gd name="connsiteX3" fmla="*/ 9632728 w 9632728"/>
              <a:gd name="connsiteY3" fmla="*/ 103322 h 619920"/>
              <a:gd name="connsiteX4" fmla="*/ 9632728 w 9632728"/>
              <a:gd name="connsiteY4" fmla="*/ 516598 h 619920"/>
              <a:gd name="connsiteX5" fmla="*/ 9529406 w 9632728"/>
              <a:gd name="connsiteY5" fmla="*/ 619920 h 619920"/>
              <a:gd name="connsiteX6" fmla="*/ 103322 w 9632728"/>
              <a:gd name="connsiteY6" fmla="*/ 619920 h 619920"/>
              <a:gd name="connsiteX7" fmla="*/ 0 w 9632728"/>
              <a:gd name="connsiteY7" fmla="*/ 516598 h 619920"/>
              <a:gd name="connsiteX8" fmla="*/ 0 w 9632728"/>
              <a:gd name="connsiteY8" fmla="*/ 103322 h 61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32728" h="619920">
                <a:moveTo>
                  <a:pt x="0" y="103322"/>
                </a:moveTo>
                <a:cubicBezTo>
                  <a:pt x="0" y="46259"/>
                  <a:pt x="46259" y="0"/>
                  <a:pt x="103322" y="0"/>
                </a:cubicBezTo>
                <a:lnTo>
                  <a:pt x="9529406" y="0"/>
                </a:lnTo>
                <a:cubicBezTo>
                  <a:pt x="9586469" y="0"/>
                  <a:pt x="9632728" y="46259"/>
                  <a:pt x="9632728" y="103322"/>
                </a:cubicBezTo>
                <a:lnTo>
                  <a:pt x="9632728" y="516598"/>
                </a:lnTo>
                <a:cubicBezTo>
                  <a:pt x="9632728" y="573661"/>
                  <a:pt x="9586469" y="619920"/>
                  <a:pt x="9529406" y="619920"/>
                </a:cubicBezTo>
                <a:lnTo>
                  <a:pt x="103322" y="619920"/>
                </a:lnTo>
                <a:cubicBezTo>
                  <a:pt x="46259" y="619920"/>
                  <a:pt x="0" y="573661"/>
                  <a:pt x="0" y="516598"/>
                </a:cubicBezTo>
                <a:lnTo>
                  <a:pt x="0" y="10332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937" tIns="30262" rIns="297937" bIns="30262" numCol="1" spcCol="1270" anchor="ctr" anchorCtr="0">
            <a:noAutofit/>
          </a:bodyPr>
          <a:lstStyle/>
          <a:p>
            <a:pPr marL="0" lvl="0" indent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b="1" kern="1200" dirty="0"/>
              <a:t>STRUCTURED / UNSTRUCTURED</a:t>
            </a:r>
          </a:p>
        </p:txBody>
      </p:sp>
    </p:spTree>
    <p:extLst>
      <p:ext uri="{BB962C8B-B14F-4D97-AF65-F5344CB8AC3E}">
        <p14:creationId xmlns:p14="http://schemas.microsoft.com/office/powerpoint/2010/main" val="22860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4EE9-1CB2-4C92-B266-46420E53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35" y="228029"/>
            <a:ext cx="10515600" cy="1325563"/>
          </a:xfrm>
        </p:spPr>
        <p:txBody>
          <a:bodyPr/>
          <a:lstStyle/>
          <a:p>
            <a:r>
              <a:rPr lang="en-US" dirty="0"/>
              <a:t>Temporal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86292-7D85-4A12-AFA8-F0453AE46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6"/>
            <a:ext cx="10515600" cy="4623371"/>
          </a:xfrm>
        </p:spPr>
        <p:txBody>
          <a:bodyPr>
            <a:normAutofit/>
          </a:bodyPr>
          <a:lstStyle/>
          <a:p>
            <a:r>
              <a:rPr lang="en-US" dirty="0"/>
              <a:t>Cross – Sectional Studies :- A study in which various segments of a population are sampled and data are collected at a single moment in time</a:t>
            </a:r>
          </a:p>
          <a:p>
            <a:r>
              <a:rPr lang="en-US" dirty="0"/>
              <a:t>Longitudinal Studies:- A survey of respondents at different times, thus allowing analysis of response continuity and changes over time.</a:t>
            </a:r>
          </a:p>
          <a:p>
            <a:pPr lvl="1"/>
            <a:r>
              <a:rPr lang="en-US" dirty="0"/>
              <a:t>Tracking Study :- A type of longitudinal study that uses successive samples to compare trends and identify changes in variables such as consumer satisfaction, brand image, or advertising awareness</a:t>
            </a:r>
          </a:p>
          <a:p>
            <a:pPr lvl="1"/>
            <a:r>
              <a:rPr lang="en-US" dirty="0"/>
              <a:t>Consumer Panel :- A longitudinal survey of the same sample of individuals or households to record their attitudes, behavior, or purchasing habits over time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F5611D-257A-4867-952D-D0B149D27737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71760" y="315360"/>
              <a:ext cx="6737400" cy="52099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2400" y="306000"/>
                <a:ext cx="6756120" cy="522864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Oval 5"/>
          <p:cNvSpPr/>
          <p:nvPr/>
        </p:nvSpPr>
        <p:spPr>
          <a:xfrm>
            <a:off x="5904411" y="228029"/>
            <a:ext cx="1863635" cy="703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53340" y="3774978"/>
            <a:ext cx="1569720" cy="61414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217714" y="4844533"/>
            <a:ext cx="1314995" cy="7680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00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4EE9-1CB2-4C92-B266-46420E53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35" y="228029"/>
            <a:ext cx="10515600" cy="1325563"/>
          </a:xfrm>
        </p:spPr>
        <p:txBody>
          <a:bodyPr/>
          <a:lstStyle/>
          <a:p>
            <a:r>
              <a:rPr lang="en-US" b="1" dirty="0"/>
              <a:t>TQM and 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86292-7D85-4A12-AFA8-F0453AE46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6"/>
            <a:ext cx="10515600" cy="4623371"/>
          </a:xfrm>
        </p:spPr>
        <p:txBody>
          <a:bodyPr>
            <a:normAutofit/>
          </a:bodyPr>
          <a:lstStyle/>
          <a:p>
            <a:r>
              <a:rPr lang="en-US" dirty="0"/>
              <a:t>TQM - A business philosophy that emphasizes market-driven quality as a top organizational priority.</a:t>
            </a:r>
          </a:p>
          <a:p>
            <a:r>
              <a:rPr lang="en-US" dirty="0"/>
              <a:t>assure customers’ satisfaction with the quality of goods and services.</a:t>
            </a:r>
          </a:p>
          <a:p>
            <a:r>
              <a:rPr lang="en-US" dirty="0"/>
              <a:t>The level of quality is the degree to which a good or service truly is seen as good or bad</a:t>
            </a:r>
          </a:p>
          <a:p>
            <a:r>
              <a:rPr lang="en-US" dirty="0"/>
              <a:t>Every person, in every department, and at every level, has a customer.</a:t>
            </a:r>
          </a:p>
          <a:p>
            <a:r>
              <a:rPr lang="en-US" dirty="0"/>
              <a:t>The customer is anyone to whom an individual provides service, information, support, or product. </a:t>
            </a:r>
          </a:p>
          <a:p>
            <a:r>
              <a:rPr lang="en-US" dirty="0"/>
              <a:t>The customer may be another employee or department (internal) or outside the company (external).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F5611D-257A-4867-952D-D0B149D27737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58596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D6B4-4BE6-4A0F-89ED-F05229C9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12" y="42310"/>
            <a:ext cx="10515600" cy="63872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Implementing TQM – Survey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5E24-3332-420A-9A3A-FB6B76BB0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B41994-F646-474F-BCFA-89C97393E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1037"/>
            <a:ext cx="9914904" cy="535239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01B4C3-1B60-4501-BF1C-73550C2C81B6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335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D6B4-4BE6-4A0F-89ED-F05229C9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12" y="42310"/>
            <a:ext cx="10515600" cy="63872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Implementing TQM – Survey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5E24-3332-420A-9A3A-FB6B76BB0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01B4C3-1B60-4501-BF1C-73550C2C81B6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B7D15C-3ABC-458E-8F98-A070902D8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570383"/>
            <a:ext cx="11443768" cy="404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8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D6B4-4BE6-4A0F-89ED-F05229C9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12" y="42310"/>
            <a:ext cx="10515600" cy="63872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Quality Dimensions for Goods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5E24-3332-420A-9A3A-FB6B76BB0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01B4C3-1B60-4501-BF1C-73550C2C81B6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DDEC28-9863-42A1-AFAA-93B42BB20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504" y="1019175"/>
            <a:ext cx="10930552" cy="48291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6984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D6B4-4BE6-4A0F-89ED-F05229C9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34" y="125524"/>
            <a:ext cx="10515600" cy="63872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Quality Dimensions for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5E24-3332-420A-9A3A-FB6B76BB0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01B4C3-1B60-4501-BF1C-73550C2C81B6}"/>
              </a:ext>
            </a:extLst>
          </p:cNvPr>
          <p:cNvSpPr txBox="1">
            <a:spLocks/>
          </p:cNvSpPr>
          <p:nvPr/>
        </p:nvSpPr>
        <p:spPr>
          <a:xfrm>
            <a:off x="3271177" y="6253274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5D235-FB06-4CCA-B79E-06A992E7AF6C}"/>
              </a:ext>
            </a:extLst>
          </p:cNvPr>
          <p:cNvGrpSpPr/>
          <p:nvPr/>
        </p:nvGrpSpPr>
        <p:grpSpPr>
          <a:xfrm>
            <a:off x="838200" y="952499"/>
            <a:ext cx="10515600" cy="4454001"/>
            <a:chOff x="1666875" y="952500"/>
            <a:chExt cx="8020050" cy="30861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F5EAEA5-4BDD-43A6-A08E-8A638D6AE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75" y="952500"/>
              <a:ext cx="8020050" cy="381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F8E4B61-7D92-4DF7-A837-FFFC722C5D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875" y="1333500"/>
              <a:ext cx="8010525" cy="2705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3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0CF8D-3AE9-4F8B-8CB5-1FE506E0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D9E2F-E471-4B5C-84A6-4DE275C7E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is defined as a method of collecting primary data based on communication with a representative sample of individuals. </a:t>
            </a:r>
          </a:p>
          <a:p>
            <a:r>
              <a:rPr lang="en-US" dirty="0"/>
              <a:t>Surveys provide a snapshot at a given point in time.</a:t>
            </a:r>
          </a:p>
          <a:p>
            <a:r>
              <a:rPr lang="en-US" dirty="0"/>
              <a:t>Respondents</a:t>
            </a:r>
          </a:p>
          <a:p>
            <a:r>
              <a:rPr lang="en-US" dirty="0"/>
              <a:t>Sample Survey</a:t>
            </a:r>
          </a:p>
          <a:p>
            <a:r>
              <a:rPr lang="en-US" dirty="0"/>
              <a:t>Adv:- Quick, inexpensive, efficient, and accurate means of assessing information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75FF8E8-17D5-4AA4-9C82-63D92D7A1015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055200" y="2126520"/>
              <a:ext cx="3186000" cy="1224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5840" y="2117160"/>
                <a:ext cx="3204720" cy="14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74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2000-F633-4993-B47D-9EA339475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353A96-AC48-405C-8C83-657DA5F3D957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9622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2000-F633-4993-B47D-9EA339475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D1B88-4554-4D62-809C-5C09AE46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980" y="1550946"/>
            <a:ext cx="1885950" cy="2692442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A37EC91-0AF3-4F64-BC3E-91C3974C85BC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827547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2000-F633-4993-B47D-9EA339475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D1B88-4554-4D62-809C-5C09AE46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980" y="1550946"/>
            <a:ext cx="1885950" cy="2692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C172F1-D05B-4FAE-ACB6-6F39BCF03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7" y="1526309"/>
            <a:ext cx="1458804" cy="439740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B4A37C0-DFAB-4182-BEF4-0C7555CD3C36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72420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9164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D1B88-4554-4D62-809C-5C09AE46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980" y="1550946"/>
            <a:ext cx="1885950" cy="2692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C172F1-D05B-4FAE-ACB6-6F39BCF03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7" y="1526309"/>
            <a:ext cx="1458804" cy="43974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4E2AAD-7B8F-4EE2-88EF-27D6DAE7C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3491" y="820332"/>
            <a:ext cx="1451809" cy="2818218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A389BDA-11E3-4198-970D-D50F7A46E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E3C12FB-4A56-4A5B-AC09-844640FF0DBD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461701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9164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D1B88-4554-4D62-809C-5C09AE46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980" y="1550946"/>
            <a:ext cx="1885950" cy="2692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C172F1-D05B-4FAE-ACB6-6F39BCF03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7" y="1526309"/>
            <a:ext cx="1458804" cy="43974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4E2AAD-7B8F-4EE2-88EF-27D6DAE7C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3491" y="820332"/>
            <a:ext cx="1451809" cy="2818218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A389BDA-11E3-4198-970D-D50F7A46E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9C7B40-AF46-458D-A777-3B7E6E7FD6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9977" y="1671638"/>
            <a:ext cx="2056197" cy="2244264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CF7A18-97FA-4D29-B9A1-EA61A0660CEF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561047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164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D1B88-4554-4D62-809C-5C09AE46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980" y="1550946"/>
            <a:ext cx="1885950" cy="2692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C172F1-D05B-4FAE-ACB6-6F39BCF03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7" y="1526309"/>
            <a:ext cx="1458804" cy="43974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4E2AAD-7B8F-4EE2-88EF-27D6DAE7C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3491" y="820332"/>
            <a:ext cx="1451809" cy="2818218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A389BDA-11E3-4198-970D-D50F7A46E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9C7B40-AF46-458D-A777-3B7E6E7FD6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9977" y="1671638"/>
            <a:ext cx="2056197" cy="2244264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17A772B-9A9C-40EB-A82F-DB79146EEBC7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9877144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643-AE61-49C5-9B41-50F02DD3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207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/>
              <a:t>Errors in Survey Research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B236BE-0467-48BE-8103-D697CEB5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9" y="1825625"/>
            <a:ext cx="1299561" cy="1987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D1B88-4554-4D62-809C-5C09AE46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980" y="1550946"/>
            <a:ext cx="1885950" cy="2692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C172F1-D05B-4FAE-ACB6-6F39BCF03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7" y="1526309"/>
            <a:ext cx="1458804" cy="43974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4E2AAD-7B8F-4EE2-88EF-27D6DAE7C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3491" y="820332"/>
            <a:ext cx="1451809" cy="2818218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A389BDA-11E3-4198-970D-D50F7A46E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9C7B40-AF46-458D-A777-3B7E6E7FD6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9977" y="1671638"/>
            <a:ext cx="2056197" cy="22442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6A4122-5720-48A9-A86A-0ADF83C7E6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6174" y="528495"/>
            <a:ext cx="2133278" cy="4657867"/>
          </a:xfrm>
          <a:prstGeom prst="rect">
            <a:avLst/>
          </a:prstGeom>
        </p:spPr>
      </p:pic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52600D3C-4E46-40C7-AC31-3CE6C7C040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91648" y="3724412"/>
            <a:ext cx="1504631" cy="3091709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50FE4AF-AA85-4C9F-95CD-475BA9487643}"/>
              </a:ext>
            </a:extLst>
          </p:cNvPr>
          <p:cNvSpPr txBox="1">
            <a:spLocks/>
          </p:cNvSpPr>
          <p:nvPr/>
        </p:nvSpPr>
        <p:spPr>
          <a:xfrm>
            <a:off x="6562725" y="6277968"/>
            <a:ext cx="5649646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79672" y="3396723"/>
            <a:ext cx="1327375" cy="73791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8333567" y="4175300"/>
            <a:ext cx="1915885" cy="10949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742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6140</TotalTime>
  <Words>629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Cavolini</vt:lpstr>
      <vt:lpstr>Garamond</vt:lpstr>
      <vt:lpstr>Helvetica</vt:lpstr>
      <vt:lpstr>Open Sans</vt:lpstr>
      <vt:lpstr>Office Theme</vt:lpstr>
      <vt:lpstr>Template PresentationGO</vt:lpstr>
      <vt:lpstr>Survey Research: An Overview </vt:lpstr>
      <vt:lpstr>Survey Research</vt:lpstr>
      <vt:lpstr>Errors in Survey Research</vt:lpstr>
      <vt:lpstr>Errors in Survey Research</vt:lpstr>
      <vt:lpstr>Errors in Survey Research</vt:lpstr>
      <vt:lpstr>Errors in Survey Research</vt:lpstr>
      <vt:lpstr>Errors in Survey Research</vt:lpstr>
      <vt:lpstr>Errors in Survey Research</vt:lpstr>
      <vt:lpstr>Errors in Survey Research</vt:lpstr>
      <vt:lpstr>Questionaire</vt:lpstr>
      <vt:lpstr>Temporal Classification</vt:lpstr>
      <vt:lpstr>TQM and CSS</vt:lpstr>
      <vt:lpstr>Implementing TQM – Survey research</vt:lpstr>
      <vt:lpstr>Implementing TQM – Survey research</vt:lpstr>
      <vt:lpstr>Quality Dimensions for Goods</vt:lpstr>
      <vt:lpstr>Quality Dimensions for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Business Research</dc:title>
  <dc:creator>sudhasies@gmail.com</dc:creator>
  <cp:lastModifiedBy>Sudha Bhagavatheeswaran</cp:lastModifiedBy>
  <cp:revision>51</cp:revision>
  <dcterms:created xsi:type="dcterms:W3CDTF">2021-08-06T15:34:27Z</dcterms:created>
  <dcterms:modified xsi:type="dcterms:W3CDTF">2023-09-28T04:13:45Z</dcterms:modified>
</cp:coreProperties>
</file>